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60" r:id="rId5"/>
    <p:sldId id="259" r:id="rId6"/>
    <p:sldId id="261" r:id="rId7"/>
    <p:sldId id="262" r:id="rId8"/>
    <p:sldId id="265" r:id="rId9"/>
    <p:sldId id="267" r:id="rId10"/>
    <p:sldId id="268" r:id="rId11"/>
    <p:sldId id="269" r:id="rId12"/>
    <p:sldId id="270" r:id="rId13"/>
    <p:sldId id="271" r:id="rId14"/>
    <p:sldId id="272" r:id="rId15"/>
    <p:sldId id="266" r:id="rId16"/>
    <p:sldId id="263" r:id="rId17"/>
    <p:sldId id="26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ACA185-2BBC-004E-A49B-42285B33D954}" v="1" dt="2023-05-16T11:14:34.9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719"/>
  </p:normalViewPr>
  <p:slideViewPr>
    <p:cSldViewPr snapToGrid="0">
      <p:cViewPr varScale="1">
        <p:scale>
          <a:sx n="138" d="100"/>
          <a:sy n="138" d="100"/>
        </p:scale>
        <p:origin x="176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009E1-03AB-88A0-22AF-CD97183263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FFEB4C-E808-8C11-A2AA-1675D69CFB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4D89B-99AE-EB86-F341-F72FCEF39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855BA-0900-DD48-B5E6-5BC74427D783}" type="datetimeFigureOut">
              <a:rPr lang="en-US" smtClean="0"/>
              <a:t>5/15/23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3AE42-24D5-5310-D402-DC1268B48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A3C21-C25B-7018-C9E5-883A79222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3E8B3-0FA3-6543-A241-9AD732EF9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142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1933F-41B0-591E-770D-09053A1A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47EBAB-B549-DCD8-AAF5-59056CDF5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99E40-C02A-18B5-F70E-185083FD5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855BA-0900-DD48-B5E6-5BC74427D783}" type="datetimeFigureOut">
              <a:rPr lang="en-US" smtClean="0"/>
              <a:t>5/15/23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B9BF3-6D11-26AA-8CA8-832EA15FF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D65BB-F802-CC7F-3A01-E623F1155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3E8B3-0FA3-6543-A241-9AD732EF9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988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EBE2E7-D52B-668C-B476-97447AF452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814226-F14E-B4AA-3F01-6A43E9D8B4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59765-3819-8A6C-C6DD-9A36C3680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855BA-0900-DD48-B5E6-5BC74427D783}" type="datetimeFigureOut">
              <a:rPr lang="en-US" smtClean="0"/>
              <a:t>5/15/23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AD3E4C-045A-835B-3835-AFC946BD5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F0FDC-40F3-635A-6959-966FD4ACF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3E8B3-0FA3-6543-A241-9AD732EF9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892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6596F-5A14-6EBB-D1AA-A2B76F20A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EC81B-E5DA-FEC5-AF24-CB07D3CD8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059C2-715B-9719-1608-263C6474C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855BA-0900-DD48-B5E6-5BC74427D783}" type="datetimeFigureOut">
              <a:rPr lang="en-US" smtClean="0"/>
              <a:t>5/15/23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9A3A1-1BA0-6ED7-D078-94350C8A3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760E7-75C2-98EC-74EC-52F8FEE7A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3E8B3-0FA3-6543-A241-9AD732EF9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20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A3A10-DE1C-AD32-4DC8-1638DB3A1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1A4CA-1238-FF75-84BF-64A170657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DDFCE-9E9D-2372-9539-7F23F149A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855BA-0900-DD48-B5E6-5BC74427D783}" type="datetimeFigureOut">
              <a:rPr lang="en-US" smtClean="0"/>
              <a:t>5/15/23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C45E9-806E-EAA5-3BBF-7D4B1C61D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379C-1912-1355-B1CB-3D8C1251C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3E8B3-0FA3-6543-A241-9AD732EF9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907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EA48A-482C-D1CE-7D0B-58630C462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46444-BECD-0987-93B5-4E77F5DE27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327CE9-6F48-68DC-755A-272DE6F4E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17CFAA-2917-D085-7C67-344A9C5B0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855BA-0900-DD48-B5E6-5BC74427D783}" type="datetimeFigureOut">
              <a:rPr lang="en-US" smtClean="0"/>
              <a:t>5/15/23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A81211-0AFB-7410-D98A-B91544D16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11398D-2E6F-AB8B-D69B-5E68BDC1D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3E8B3-0FA3-6543-A241-9AD732EF9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709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A8763-B767-B5CE-66AA-32B16C1D9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5605A6-4897-C7FA-5002-3F001D204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173D51-741F-C0D4-0A21-252B9C0E04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9CD05D-A645-B7B7-6148-D7B2F5086E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CB6DE6-B158-E0F7-982A-EBD8EF7993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09F5A4-DD86-4D58-CECE-D83200E1D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855BA-0900-DD48-B5E6-5BC74427D783}" type="datetimeFigureOut">
              <a:rPr lang="en-US" smtClean="0"/>
              <a:t>5/15/23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21017D-4B33-9F3E-A535-C1450A718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1855D3-CB9F-C90E-3E71-AEBF095CD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3E8B3-0FA3-6543-A241-9AD732EF9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242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0C9A9-5964-3AC9-30BA-71BD833DE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F1F17C-E500-2148-289C-D42573214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855BA-0900-DD48-B5E6-5BC74427D783}" type="datetimeFigureOut">
              <a:rPr lang="en-US" smtClean="0"/>
              <a:t>5/15/23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7860FD-62FC-87FA-9A16-F40739F52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5781CA-874E-B302-5B02-2240CC183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3E8B3-0FA3-6543-A241-9AD732EF9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21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3CA3D1-FE40-6465-31F2-958B2F668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855BA-0900-DD48-B5E6-5BC74427D783}" type="datetimeFigureOut">
              <a:rPr lang="en-US" smtClean="0"/>
              <a:t>5/15/23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352E76-CF8E-02A1-8225-3F0C81051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B49DF-49D0-5DD3-80FF-2C09AB3F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3E8B3-0FA3-6543-A241-9AD732EF9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568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EF07A-E2C5-D233-D841-A829DAF53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DF5F4-571A-A44D-C264-04BB57ED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957539-01E2-1A88-D6BF-E8DA274556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8A951F-0B3C-A81A-338E-9A4A9209E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855BA-0900-DD48-B5E6-5BC74427D783}" type="datetimeFigureOut">
              <a:rPr lang="en-US" smtClean="0"/>
              <a:t>5/15/23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BC75A-6B9C-A5B7-B94F-17175ECB3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E34890-2CA4-06F2-818B-5C0E9DC05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3E8B3-0FA3-6543-A241-9AD732EF9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053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37296-705A-5C37-70BE-8AEBC2801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E26C39-8467-88E3-1134-D8C0DB082B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F5C253-AD3B-26D0-AF67-8CF6713B18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13B361-E0D9-A4D0-60E5-3CE05238D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855BA-0900-DD48-B5E6-5BC74427D783}" type="datetimeFigureOut">
              <a:rPr lang="en-US" smtClean="0"/>
              <a:t>5/15/23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A99883-19D4-D124-24D0-F7D31E333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4CED7-BD9E-E067-CAD7-2103B38A4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3E8B3-0FA3-6543-A241-9AD732EF9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864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00CF41-3F39-D6EB-70E7-5883503B8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F544A2-FE79-6F2D-F774-69AB286C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74CB3-55B0-093B-2556-3D1447AD74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855BA-0900-DD48-B5E6-5BC74427D783}" type="datetimeFigureOut">
              <a:rPr lang="en-US" smtClean="0"/>
              <a:t>5/15/23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69267-9ADF-8F10-14D3-2D46680F52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EC87E-5D3F-3270-9C7B-C7D1974743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A3E8B3-0FA3-6543-A241-9AD732EF9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166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android.com/training/dependency-injection/hilt-android" TargetMode="External"/><Relationship Id="rId3" Type="http://schemas.openxmlformats.org/officeDocument/2006/relationships/hyperlink" Target="https://developer.android.com/guide/components/bound-services" TargetMode="External"/><Relationship Id="rId7" Type="http://schemas.openxmlformats.org/officeDocument/2006/relationships/hyperlink" Target="https://github.com/stevdza-san/Stopwatch-Android-App" TargetMode="External"/><Relationship Id="rId2" Type="http://schemas.openxmlformats.org/officeDocument/2006/relationships/hyperlink" Target="https://developer.android.com/codelabs/basic-android-kotlin-compose-viewmodel-and-state#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android.com/guide/navigation/navigation-type-safety" TargetMode="External"/><Relationship Id="rId5" Type="http://schemas.openxmlformats.org/officeDocument/2006/relationships/hyperlink" Target="https://youtu.be/goFpG25uoc8" TargetMode="External"/><Relationship Id="rId4" Type="http://schemas.openxmlformats.org/officeDocument/2006/relationships/hyperlink" Target="https://youtu.be/4gUeyNkGE3g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CA06CD6-90CA-4C45-856C-6771339E1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783534-F5AC-A61F-97DA-B0CD05AE2B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963507"/>
            <a:ext cx="3494362" cy="49309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Plannor App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021601D-2758-4B15-A31C-FDA184C51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1FB0D667-4AFD-FC27-33FA-FBAEE084E3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6030" y="963507"/>
            <a:ext cx="6250940" cy="23046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/>
              <a:t>CMP309 – Android Mobile Application | Moustapha Diaby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F870D3-855D-9773-C64A-822EC394D400}"/>
              </a:ext>
            </a:extLst>
          </p:cNvPr>
          <p:cNvSpPr txBox="1"/>
          <p:nvPr/>
        </p:nvSpPr>
        <p:spPr>
          <a:xfrm>
            <a:off x="4976030" y="3589866"/>
            <a:ext cx="6250940" cy="2304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2001890</a:t>
            </a:r>
          </a:p>
        </p:txBody>
      </p:sp>
    </p:spTree>
    <p:extLst>
      <p:ext uri="{BB962C8B-B14F-4D97-AF65-F5344CB8AC3E}">
        <p14:creationId xmlns:p14="http://schemas.microsoft.com/office/powerpoint/2010/main" val="1116406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7A91E3-0EB0-8C89-FFFC-8CAF5B978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Registration Screen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7B594-0F35-536E-98D1-30559A71AB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50106" y="586822"/>
            <a:ext cx="610674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300" dirty="0"/>
              <a:t>Before a user can log in they must register an account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300" dirty="0"/>
              <a:t>We Check that the input is valid!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300" b="1" dirty="0"/>
              <a:t>AuthHelper.kt:5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300" dirty="0"/>
              <a:t>This is saved by using </a:t>
            </a:r>
            <a:r>
              <a:rPr lang="en-US" sz="1300" dirty="0" err="1"/>
              <a:t>FireStore</a:t>
            </a:r>
            <a:r>
              <a:rPr lang="en-US" sz="1300" dirty="0"/>
              <a:t>.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300" b="1" dirty="0"/>
              <a:t>SignUpActivity.kt:73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pic>
        <p:nvPicPr>
          <p:cNvPr id="5" name="registerAccount.mov">
            <a:hlinkClick r:id="" action="ppaction://media"/>
            <a:extLst>
              <a:ext uri="{FF2B5EF4-FFF2-40B4-BE49-F238E27FC236}">
                <a16:creationId xmlns:a16="http://schemas.microsoft.com/office/drawing/2014/main" id="{97FB3DE2-5731-E1A8-D034-6BDEC783FF8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784" r="2468" b="1857"/>
          <a:stretch/>
        </p:blipFill>
        <p:spPr>
          <a:xfrm>
            <a:off x="2325685" y="2729397"/>
            <a:ext cx="1945705" cy="34838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147362-4473-4251-2D2C-95A286999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781" y="2752270"/>
            <a:ext cx="5523082" cy="343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9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7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4E4E19-85D0-013E-26A5-4AE856461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Login Screen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05D872-C76B-6791-474C-8B3F730D1B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50106" y="586822"/>
            <a:ext cx="610674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When a user has an account registered they can login with their email and password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800" b="1"/>
              <a:t>LoginActivity.kt:52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We also perform user input checks (valid email and password) before allowing the user to go to the </a:t>
            </a:r>
          </a:p>
        </p:txBody>
      </p:sp>
      <p:pic>
        <p:nvPicPr>
          <p:cNvPr id="5" name="loginScreen.mov">
            <a:hlinkClick r:id="" action="ppaction://media"/>
            <a:extLst>
              <a:ext uri="{FF2B5EF4-FFF2-40B4-BE49-F238E27FC236}">
                <a16:creationId xmlns:a16="http://schemas.microsoft.com/office/drawing/2014/main" id="{E7B47166-2AE8-7E74-F0D3-5856924B125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3056" y="2729397"/>
            <a:ext cx="1950963" cy="34838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655529-9C5D-8DAC-43E2-AF93C4F72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781" y="3152694"/>
            <a:ext cx="5523082" cy="263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3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50E43-0A00-00B6-D6FE-FDDC28697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Home Screen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8DBCCD-22E0-F505-3D1F-DDA46AF13F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1" y="2623381"/>
            <a:ext cx="3888528" cy="3553581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/>
              <a:t>Used Jetpack Compose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200" dirty="0" err="1"/>
              <a:t>HomeScreen.kt</a:t>
            </a:r>
            <a:r>
              <a:rPr lang="en-US" sz="1200" dirty="0"/>
              <a:t> </a:t>
            </a:r>
            <a:endParaRPr lang="en-US" sz="14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/>
              <a:t>Uses The Compose Navigator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dirty="0" err="1"/>
              <a:t>navRouter.kt</a:t>
            </a:r>
            <a:endParaRPr lang="en-US" dirty="0"/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dirty="0"/>
              <a:t>Which houses all of the view models and shares the same instance with all routed Screens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/>
              <a:t>What can you Do on this Screen?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dirty="0"/>
              <a:t>Create a new Contractor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dirty="0"/>
              <a:t>Select a Contractor to navigate to the Contractor detail Screen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dirty="0"/>
              <a:t>Enter edit mode and Delete a contractor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dirty="0"/>
              <a:t>Log out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5" name="homeScreen.mov">
            <a:hlinkClick r:id="" action="ppaction://media"/>
            <a:extLst>
              <a:ext uri="{FF2B5EF4-FFF2-40B4-BE49-F238E27FC236}">
                <a16:creationId xmlns:a16="http://schemas.microsoft.com/office/drawing/2014/main" id="{2C23308B-18BD-7562-21CB-0626122F92C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99794" y="643234"/>
            <a:ext cx="3149930" cy="559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31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76C0A-1740-4330-6FEF-3428AF990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Contractor detail Screen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F5680E-DCE5-380C-04E0-E8DF7C8CD4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1" y="2623381"/>
            <a:ext cx="3888528" cy="3553581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Used Jetpack Compose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800" dirty="0" err="1"/>
              <a:t>ContractorScreen.kt</a:t>
            </a:r>
            <a:r>
              <a:rPr lang="en-US" sz="1800" dirty="0"/>
              <a:t>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Uses The Compose Navigator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 err="1"/>
              <a:t>navRouter.kt</a:t>
            </a:r>
            <a:endParaRPr lang="en-US" sz="20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What can you Do on this Screen?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Create a new Contractor session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Delete a contractor session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Navigate back to the home screen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ContractorScreen.mov">
            <a:hlinkClick r:id="" action="ppaction://media"/>
            <a:extLst>
              <a:ext uri="{FF2B5EF4-FFF2-40B4-BE49-F238E27FC236}">
                <a16:creationId xmlns:a16="http://schemas.microsoft.com/office/drawing/2014/main" id="{694E0455-3C9B-B213-AB38-08B796AC3DE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99794" y="643234"/>
            <a:ext cx="3149930" cy="559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0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D2234-C742-B6CB-E364-F88545538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Notification and Services </a:t>
            </a:r>
          </a:p>
        </p:txBody>
      </p:sp>
      <p:pic>
        <p:nvPicPr>
          <p:cNvPr id="5" name="notification+services.mov">
            <a:hlinkClick r:id="" action="ppaction://media"/>
            <a:extLst>
              <a:ext uri="{FF2B5EF4-FFF2-40B4-BE49-F238E27FC236}">
                <a16:creationId xmlns:a16="http://schemas.microsoft.com/office/drawing/2014/main" id="{718E482F-903B-D250-C713-887FFF63A19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91338" y="987425"/>
            <a:ext cx="2754312" cy="48736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721835-F3F2-F617-70F1-87B13E49C70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use of a bound Service which allows us to tie the service to an activity and fully manage its instance.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Was used to create the notification, edit the state with intent actions  and stream the timer information bidirectional to the notification and the application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Allowed us to keep the timer running even when the application is closed or in the background.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38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2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52C57-5123-4F34-6447-0C4A808B1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1422E-B3F1-A448-01CA-6E345F3E4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Authentication </a:t>
            </a:r>
          </a:p>
          <a:p>
            <a:pPr lvl="1"/>
            <a:r>
              <a:rPr lang="en-US" dirty="0"/>
              <a:t>Other Auth Providers – Google, Facebook, </a:t>
            </a:r>
            <a:r>
              <a:rPr lang="en-US" dirty="0" err="1"/>
              <a:t>Github</a:t>
            </a:r>
            <a:endParaRPr lang="en-US" dirty="0"/>
          </a:p>
          <a:p>
            <a:pPr lvl="2"/>
            <a:r>
              <a:rPr lang="en-US" dirty="0"/>
              <a:t>Firebase Handles them but needs to integrate and enable it.</a:t>
            </a:r>
          </a:p>
          <a:p>
            <a:pPr lvl="1"/>
            <a:endParaRPr lang="en-US" dirty="0"/>
          </a:p>
          <a:p>
            <a:r>
              <a:rPr lang="en-US" dirty="0"/>
              <a:t>Contractor </a:t>
            </a:r>
          </a:p>
          <a:p>
            <a:pPr lvl="1"/>
            <a:r>
              <a:rPr lang="en-US" dirty="0"/>
              <a:t>Edit The Hourly Rate – right now it's fixed to £10.50</a:t>
            </a:r>
          </a:p>
          <a:p>
            <a:pPr lvl="1"/>
            <a:r>
              <a:rPr lang="en-US" dirty="0"/>
              <a:t>Share Your Sessions with Other Contractor Users </a:t>
            </a:r>
          </a:p>
          <a:p>
            <a:pPr lvl="1"/>
            <a:endParaRPr lang="en-US" dirty="0"/>
          </a:p>
          <a:p>
            <a:r>
              <a:rPr lang="en-US" dirty="0"/>
              <a:t>Users </a:t>
            </a:r>
          </a:p>
          <a:p>
            <a:pPr lvl="1"/>
            <a:r>
              <a:rPr lang="en-US" dirty="0"/>
              <a:t>Be able to add other users and see when they are online with the Realtime database from Firebase.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946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urntable and bokeh">
            <a:extLst>
              <a:ext uri="{FF2B5EF4-FFF2-40B4-BE49-F238E27FC236}">
                <a16:creationId xmlns:a16="http://schemas.microsoft.com/office/drawing/2014/main" id="{427562B0-C45A-D8BC-7BCD-9EDDE326AB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6229" r="-1" b="9479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5D5CAE-7479-0A85-6AEF-84CB7E50F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Thanks For Listening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567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8A675-1661-B4B1-007A-80463A6D9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D4720-DC1D-994E-B11F-5AF10022C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>
                <a:solidFill>
                  <a:srgbClr val="DCA10D"/>
                </a:solidFill>
                <a:effectLst/>
                <a:latin typeface="Helvetica Neue" panose="02000503000000020004" pitchFamily="2" charset="0"/>
                <a:hlinkClick r:id="rId2"/>
              </a:rPr>
              <a:t>https://developer.android.com/codelabs/basic-android-kotlin-compose-viewmodel-and-state#4</a:t>
            </a:r>
            <a:r>
              <a:rPr lang="en-GB" sz="1800" dirty="0">
                <a:solidFill>
                  <a:srgbClr val="DCA10D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GB" sz="1800" dirty="0">
                <a:effectLst/>
                <a:latin typeface="Helvetica Neue" panose="02000503000000020004" pitchFamily="2" charset="0"/>
              </a:rPr>
              <a:t>–</a:t>
            </a:r>
            <a:r>
              <a:rPr lang="en-GB" sz="1800" dirty="0">
                <a:solidFill>
                  <a:srgbClr val="DCA10D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GB" sz="1800" dirty="0">
                <a:effectLst/>
                <a:latin typeface="Helvetica Neue" panose="02000503000000020004" pitchFamily="2" charset="0"/>
              </a:rPr>
              <a:t>Basic Android Kotlin Compose </a:t>
            </a:r>
            <a:r>
              <a:rPr lang="en-GB" sz="1800" dirty="0" err="1">
                <a:effectLst/>
                <a:latin typeface="Helvetica Neue" panose="02000503000000020004" pitchFamily="2" charset="0"/>
              </a:rPr>
              <a:t>ViewModel</a:t>
            </a:r>
            <a:r>
              <a:rPr lang="en-GB" sz="1800" dirty="0">
                <a:effectLst/>
                <a:latin typeface="Helvetica Neue" panose="02000503000000020004" pitchFamily="2" charset="0"/>
              </a:rPr>
              <a:t> and State, by Google, </a:t>
            </a:r>
            <a:r>
              <a:rPr lang="en-GB" sz="18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accessed 2 May 2023</a:t>
            </a:r>
            <a:endParaRPr lang="en-GB" sz="1800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DCA10D"/>
                </a:solidFill>
                <a:effectLst/>
                <a:latin typeface="Helvetica Neue" panose="02000503000000020004" pitchFamily="2" charset="0"/>
                <a:hlinkClick r:id="rId3"/>
              </a:rPr>
              <a:t>https://developer.android.com/guide/components/bound-services</a:t>
            </a:r>
            <a:r>
              <a:rPr lang="en-GB" sz="1800" dirty="0">
                <a:solidFill>
                  <a:srgbClr val="DCA10D"/>
                </a:solidFill>
                <a:latin typeface="Helvetica Neue" panose="02000503000000020004" pitchFamily="2" charset="0"/>
              </a:rPr>
              <a:t> </a:t>
            </a:r>
            <a:r>
              <a:rPr lang="en-GB" sz="1800" dirty="0">
                <a:latin typeface="Helvetica Neue" panose="02000503000000020004" pitchFamily="2" charset="0"/>
              </a:rPr>
              <a:t>- Bound Services,</a:t>
            </a:r>
            <a:r>
              <a:rPr lang="en-GB" sz="1800" dirty="0">
                <a:solidFill>
                  <a:srgbClr val="DCA10D"/>
                </a:solidFill>
                <a:latin typeface="Helvetica Neue" panose="02000503000000020004" pitchFamily="2" charset="0"/>
              </a:rPr>
              <a:t> </a:t>
            </a:r>
            <a:r>
              <a:rPr lang="en-GB" sz="1800" dirty="0">
                <a:effectLst/>
                <a:latin typeface="Helvetica Neue" panose="02000503000000020004" pitchFamily="2" charset="0"/>
              </a:rPr>
              <a:t>, by Google, </a:t>
            </a:r>
            <a:r>
              <a:rPr lang="en-GB" sz="18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accessed 8 May 2023</a:t>
            </a:r>
            <a:endParaRPr lang="en-GB" sz="1800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DCA10D"/>
                </a:solidFill>
                <a:effectLst/>
                <a:latin typeface="Helvetica Neue" panose="02000503000000020004" pitchFamily="2" charset="0"/>
                <a:hlinkClick r:id="rId4"/>
              </a:rPr>
              <a:t>https://youtu.be/4gUeyNkGE3g</a:t>
            </a:r>
            <a:r>
              <a:rPr lang="en-GB" sz="18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- Jetpack Compose Navigation for Beginners - Android Studio Tutorial </a:t>
            </a:r>
            <a:r>
              <a:rPr lang="en-GB" sz="18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Y</a:t>
            </a:r>
            <a:r>
              <a:rPr lang="en-GB" sz="180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outube</a:t>
            </a:r>
            <a:r>
              <a:rPr lang="en-GB" sz="18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video, by Philipp Lackner, accessed 3 May 2023</a:t>
            </a:r>
            <a:endParaRPr lang="en-GB" sz="1800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DCA10D"/>
                </a:solidFill>
                <a:effectLst/>
                <a:latin typeface="Helvetica Neue" panose="02000503000000020004" pitchFamily="2" charset="0"/>
                <a:hlinkClick r:id="rId5"/>
              </a:rPr>
              <a:t>https://youtu.be/goFpG25uoc8</a:t>
            </a:r>
            <a:r>
              <a:rPr lang="en-GB" sz="18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GB" sz="1800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 </a:t>
            </a:r>
            <a:r>
              <a:rPr lang="en-GB" sz="1800" i="0" dirty="0">
                <a:solidFill>
                  <a:srgbClr val="0F0F0F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Type safe, multi-module best practices with Navigation Compose </a:t>
            </a:r>
            <a:r>
              <a:rPr lang="en-GB" sz="18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Y</a:t>
            </a:r>
            <a:r>
              <a:rPr lang="en-GB" sz="180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outube</a:t>
            </a:r>
            <a:r>
              <a:rPr lang="en-GB" sz="18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video, </a:t>
            </a:r>
            <a:r>
              <a:rPr lang="en-GB" sz="1800" dirty="0">
                <a:effectLst/>
                <a:latin typeface="Helvetica Neue" panose="02000503000000020004" pitchFamily="2" charset="0"/>
              </a:rPr>
              <a:t>by Google,</a:t>
            </a:r>
            <a:r>
              <a:rPr lang="en-GB" sz="18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accessed 5 May 2023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effectLst/>
                <a:latin typeface="Helvetica Neue" panose="02000503000000020004" pitchFamily="2" charset="0"/>
                <a:hlinkClick r:id="rId6"/>
              </a:rPr>
              <a:t>https://developer.android.com/guide/navigation/navigation-type-safety</a:t>
            </a:r>
            <a:r>
              <a:rPr lang="en-GB" sz="18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-  navigation type safety </a:t>
            </a:r>
            <a:r>
              <a:rPr lang="en-GB" sz="18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Y</a:t>
            </a:r>
            <a:r>
              <a:rPr lang="en-GB" sz="180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outube</a:t>
            </a:r>
            <a:r>
              <a:rPr lang="en-GB" sz="18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video,</a:t>
            </a:r>
            <a:r>
              <a:rPr lang="en-GB" sz="1800" dirty="0">
                <a:effectLst/>
                <a:latin typeface="Helvetica Neue" panose="02000503000000020004" pitchFamily="2" charset="0"/>
              </a:rPr>
              <a:t> by Google,</a:t>
            </a:r>
            <a:r>
              <a:rPr lang="en-GB" sz="18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accessed 5 May 2023</a:t>
            </a:r>
            <a:endParaRPr lang="en-GB" sz="1800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DCA10D"/>
                </a:solidFill>
                <a:effectLst/>
                <a:latin typeface="Helvetica Neue" panose="02000503000000020004" pitchFamily="2" charset="0"/>
                <a:hlinkClick r:id="rId7"/>
              </a:rPr>
              <a:t>https://github.com/stevdza-san/Stopwatch-Android-App</a:t>
            </a:r>
            <a:r>
              <a:rPr lang="en-GB" sz="18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- reference for stopwatch lib, by </a:t>
            </a:r>
            <a:r>
              <a:rPr lang="en-GB" sz="180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stevdza-san</a:t>
            </a:r>
            <a:r>
              <a:rPr lang="en-GB" sz="18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on GitHub, accessed 8 May 2023</a:t>
            </a:r>
            <a:endParaRPr lang="en-GB" sz="1800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DCA10D"/>
                </a:solidFill>
                <a:effectLst/>
                <a:latin typeface="Helvetica Neue" panose="02000503000000020004" pitchFamily="2" charset="0"/>
                <a:hlinkClick r:id="rId8"/>
              </a:rPr>
              <a:t>https://developer.android.com/training/dependency-injection/hilt-android</a:t>
            </a:r>
            <a:r>
              <a:rPr lang="en-GB" sz="18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 - Dependency injection with Hilt, </a:t>
            </a:r>
            <a:r>
              <a:rPr lang="en-GB" sz="1800" dirty="0">
                <a:effectLst/>
                <a:latin typeface="Helvetica Neue" panose="02000503000000020004" pitchFamily="2" charset="0"/>
              </a:rPr>
              <a:t>, by Google, </a:t>
            </a:r>
            <a:r>
              <a:rPr lang="en-GB" sz="18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accessed 10 May 2023</a:t>
            </a:r>
            <a:endParaRPr lang="en-GB" sz="1800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719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E50F11-EC35-08A9-A92A-88BF8C6F6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dirty="0"/>
              <a:t>What Does the App Solve?</a:t>
            </a:r>
          </a:p>
        </p:txBody>
      </p:sp>
      <p:pic>
        <p:nvPicPr>
          <p:cNvPr id="5" name="Picture 4" descr="Construction work tools">
            <a:extLst>
              <a:ext uri="{FF2B5EF4-FFF2-40B4-BE49-F238E27FC236}">
                <a16:creationId xmlns:a16="http://schemas.microsoft.com/office/drawing/2014/main" id="{260C098F-4135-FDBA-0B8A-240D8C402C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14" r="16952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B141C-BFED-A3CB-5BB8-7E2AD5F15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  <a:p>
            <a:r>
              <a:rPr lang="en-US" sz="2000"/>
              <a:t>As a contractor, I want an easy way to track and manage the times that I work for each of my contractors.</a:t>
            </a:r>
          </a:p>
          <a:p>
            <a:r>
              <a:rPr lang="en-US" sz="2000"/>
              <a:t>I want to be able to easily track the hours worked and my expected pay.</a:t>
            </a:r>
          </a:p>
          <a:p>
            <a:endParaRPr lang="en-US" sz="2000"/>
          </a:p>
          <a:p>
            <a:pPr marL="0" indent="0">
              <a:buNone/>
            </a:pPr>
            <a:endParaRPr lang="en-US" sz="20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543305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281064-B067-B9B7-8DAB-1D62440FB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 Screen Flow and Actions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F2E31B-4055-3801-8BF1-F738019ED9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6526" y="395416"/>
            <a:ext cx="7487938" cy="556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98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 watching empty phone">
            <a:extLst>
              <a:ext uri="{FF2B5EF4-FFF2-40B4-BE49-F238E27FC236}">
                <a16:creationId xmlns:a16="http://schemas.microsoft.com/office/drawing/2014/main" id="{B7F05C8A-DC5E-CCF3-A4DF-706852977C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4" r="-1" b="-1"/>
          <a:stretch/>
        </p:blipFill>
        <p:spPr>
          <a:xfrm>
            <a:off x="2519309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5F22A5-A05E-BD95-4B52-30F131D93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228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/>
              <a:t>How Is The App Built?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46ECDC-43BD-6C7A-8FA3-26C51A7858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229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n-US" dirty="0"/>
              <a:t>Overview – Tech Stack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BE880-0904-B80C-534C-BC7A740F5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749" y="1671782"/>
            <a:ext cx="1232453" cy="218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4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718681-A12E-49D6-9925-DD7C6817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2B6FEE-696F-A678-DE50-9B4B1DB61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312"/>
            <a:ext cx="4038600" cy="5431376"/>
          </a:xfrm>
        </p:spPr>
        <p:txBody>
          <a:bodyPr>
            <a:normAutofit/>
          </a:bodyPr>
          <a:lstStyle/>
          <a:p>
            <a:r>
              <a:rPr lang="en-US" dirty="0"/>
              <a:t>Fundamentals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A1EE4-7DA3-B7EB-0622-85BBBDDBE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713313"/>
            <a:ext cx="5257801" cy="5431376"/>
          </a:xfrm>
        </p:spPr>
        <p:txBody>
          <a:bodyPr anchor="ctr">
            <a:normAutofit/>
          </a:bodyPr>
          <a:lstStyle/>
          <a:p>
            <a:r>
              <a:rPr lang="en-US" sz="2000"/>
              <a:t>Kotlin (personal preference)</a:t>
            </a:r>
          </a:p>
          <a:p>
            <a:r>
              <a:rPr lang="en-US" sz="2000"/>
              <a:t>Firebase – Authentication, Firestore (Non-Relational Database)</a:t>
            </a:r>
          </a:p>
          <a:p>
            <a:pPr lvl="1"/>
            <a:r>
              <a:rPr lang="en-US" sz="2000"/>
              <a:t>Compatibility and Scalability </a:t>
            </a:r>
          </a:p>
          <a:p>
            <a:pPr lvl="1"/>
            <a:r>
              <a:rPr lang="en-US" sz="2000"/>
              <a:t>Uses internet access permission – INTERNET, ACCESS_NETWORK_STATE</a:t>
            </a:r>
          </a:p>
          <a:p>
            <a:pPr lvl="1"/>
            <a:r>
              <a:rPr lang="en-US" sz="2000"/>
              <a:t>Authentication</a:t>
            </a:r>
          </a:p>
          <a:p>
            <a:pPr lvl="2"/>
            <a:r>
              <a:rPr lang="en-GB" dirty="0">
                <a:effectLst/>
                <a:latin typeface="Helvetica Neue" panose="02000503000000020004" pitchFamily="2" charset="0"/>
              </a:rPr>
              <a:t>allowed the user to log in with email, password</a:t>
            </a:r>
          </a:p>
          <a:p>
            <a:pPr lvl="1"/>
            <a:r>
              <a:rPr lang="en-US" sz="2000"/>
              <a:t>Firestore</a:t>
            </a:r>
            <a:endParaRPr lang="en-GB" sz="2000">
              <a:latin typeface="Helvetica Neue" panose="02000503000000020004" pitchFamily="2" charset="0"/>
            </a:endParaRPr>
          </a:p>
          <a:p>
            <a:pPr lvl="2"/>
            <a:r>
              <a:rPr lang="en-GB" dirty="0">
                <a:latin typeface="Helvetica Neue" panose="02000503000000020004" pitchFamily="2" charset="0"/>
              </a:rPr>
              <a:t>Account information </a:t>
            </a:r>
          </a:p>
          <a:p>
            <a:pPr lvl="2"/>
            <a:r>
              <a:rPr lang="en-GB" dirty="0">
                <a:latin typeface="Helvetica Neue" panose="02000503000000020004" pitchFamily="2" charset="0"/>
              </a:rPr>
              <a:t>Contactor</a:t>
            </a:r>
          </a:p>
          <a:p>
            <a:pPr lvl="2"/>
            <a:r>
              <a:rPr lang="en-GB" dirty="0">
                <a:latin typeface="Helvetica Neue" panose="02000503000000020004" pitchFamily="2" charset="0"/>
              </a:rPr>
              <a:t>Sessions </a:t>
            </a:r>
            <a:endParaRPr lang="en-US" dirty="0"/>
          </a:p>
          <a:p>
            <a:pPr lvl="1"/>
            <a:endParaRPr lang="en-US" sz="2000"/>
          </a:p>
          <a:p>
            <a:pPr lvl="1"/>
            <a:endParaRPr lang="en-US" sz="2000"/>
          </a:p>
          <a:p>
            <a:pPr lvl="1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016233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718681-A12E-49D6-9925-DD7C6817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F39B1B-E373-E6D0-8A85-B4F5125F0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312"/>
            <a:ext cx="4038600" cy="5431376"/>
          </a:xfrm>
        </p:spPr>
        <p:txBody>
          <a:bodyPr>
            <a:normAutofit/>
          </a:bodyPr>
          <a:lstStyle/>
          <a:p>
            <a:r>
              <a:rPr lang="en-US" dirty="0"/>
              <a:t>Jetpack Compose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D63ED-6970-572E-D8A5-59EB7E9C4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713313"/>
            <a:ext cx="5257801" cy="5431376"/>
          </a:xfrm>
        </p:spPr>
        <p:txBody>
          <a:bodyPr anchor="ctr">
            <a:normAutofit/>
          </a:bodyPr>
          <a:lstStyle/>
          <a:p>
            <a:r>
              <a:rPr lang="en-US" sz="2000"/>
              <a:t>Jetpack Compose – UI Component and Design Library</a:t>
            </a:r>
          </a:p>
          <a:p>
            <a:pPr lvl="1"/>
            <a:r>
              <a:rPr lang="en-US" sz="2000"/>
              <a:t>Used Material Design and best UI Design best practices</a:t>
            </a:r>
          </a:p>
          <a:p>
            <a:pPr lvl="1"/>
            <a:r>
              <a:rPr lang="en-US" sz="2000"/>
              <a:t>Allows me to quickly develop UI </a:t>
            </a:r>
          </a:p>
          <a:p>
            <a:pPr lvl="1"/>
            <a:r>
              <a:rPr lang="en-US" sz="2000"/>
              <a:t>Navigation </a:t>
            </a:r>
          </a:p>
          <a:p>
            <a:pPr lvl="1"/>
            <a:endParaRPr lang="en-US" sz="2000"/>
          </a:p>
          <a:p>
            <a:r>
              <a:rPr lang="en-US" sz="2000"/>
              <a:t>ViewModel - State Management - Stores UI State + Business Logic </a:t>
            </a:r>
          </a:p>
          <a:p>
            <a:pPr lvl="1"/>
            <a:r>
              <a:rPr lang="en-GB" sz="2000"/>
              <a:t>UserViewModel</a:t>
            </a:r>
            <a:endParaRPr lang="en-US" sz="2000"/>
          </a:p>
          <a:p>
            <a:pPr lvl="1"/>
            <a:r>
              <a:rPr lang="en-GB" sz="2000"/>
              <a:t>ContractsViewModel</a:t>
            </a:r>
            <a:endParaRPr lang="en-US" sz="2000"/>
          </a:p>
          <a:p>
            <a:pPr lvl="1"/>
            <a:r>
              <a:rPr lang="en-US" sz="2000"/>
              <a:t>ContractSessionViewModel</a:t>
            </a:r>
          </a:p>
          <a:p>
            <a:pPr marL="457200" lvl="1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776663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718681-A12E-49D6-9925-DD7C6817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7B9122-E8B7-99CD-5FA1-4CF23D097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312"/>
            <a:ext cx="4038600" cy="5431376"/>
          </a:xfrm>
        </p:spPr>
        <p:txBody>
          <a:bodyPr>
            <a:normAutofit/>
          </a:bodyPr>
          <a:lstStyle/>
          <a:p>
            <a:r>
              <a:rPr lang="en-US" dirty="0"/>
              <a:t>Notification and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4F442-C8A4-F8F4-0D37-2540F3EA9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713313"/>
            <a:ext cx="5257801" cy="5431376"/>
          </a:xfrm>
        </p:spPr>
        <p:txBody>
          <a:bodyPr anchor="ctr"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Notifications</a:t>
            </a:r>
          </a:p>
          <a:p>
            <a:pPr lvl="1"/>
            <a:r>
              <a:rPr lang="en-US" sz="2000" dirty="0"/>
              <a:t>When the timer is started the user can close the app and still be able to see the timer counting up.</a:t>
            </a:r>
          </a:p>
          <a:p>
            <a:r>
              <a:rPr lang="en-US" sz="2000" dirty="0"/>
              <a:t>Bound Service </a:t>
            </a:r>
          </a:p>
          <a:p>
            <a:pPr lvl="1"/>
            <a:r>
              <a:rPr lang="en-US" sz="2000" dirty="0"/>
              <a:t>Manages the state stopwatch and the notification</a:t>
            </a:r>
          </a:p>
          <a:p>
            <a:pPr lvl="1"/>
            <a:r>
              <a:rPr lang="en-US" sz="2000" dirty="0"/>
              <a:t>Timer Bindings to the UI and the notification</a:t>
            </a:r>
          </a:p>
          <a:p>
            <a:pPr lvl="1"/>
            <a:r>
              <a:rPr lang="en-US" sz="2000" dirty="0"/>
              <a:t>Doesn’t perform any database called as that is why we have the view model</a:t>
            </a:r>
          </a:p>
        </p:txBody>
      </p:sp>
    </p:spTree>
    <p:extLst>
      <p:ext uri="{BB962C8B-B14F-4D97-AF65-F5344CB8AC3E}">
        <p14:creationId xmlns:p14="http://schemas.microsoft.com/office/powerpoint/2010/main" val="3351162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 writing on a notepad">
            <a:extLst>
              <a:ext uri="{FF2B5EF4-FFF2-40B4-BE49-F238E27FC236}">
                <a16:creationId xmlns:a16="http://schemas.microsoft.com/office/drawing/2014/main" id="{CFBB6869-A090-6F3D-5300-9546BAFEBA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5F22A5-A05E-BD95-4B52-30F131D93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How Is The App Built? Part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46ECDC-43BD-6C7A-8FA3-26C51A7858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Demo + Code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6460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8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1C37A-1B38-C9AC-30AA-44F80C094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Onboarding Screen</a:t>
            </a:r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557BD2-68AC-2A61-ED10-72B44F60A4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41263" y="457200"/>
            <a:ext cx="6007608" cy="1929384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 dirty="0"/>
              <a:t>Uses XML with the </a:t>
            </a:r>
            <a:r>
              <a:rPr lang="en-US" sz="1700" b="1" dirty="0" err="1"/>
              <a:t>ConstraintLayout</a:t>
            </a:r>
            <a:r>
              <a:rPr lang="en-US" sz="1700" dirty="0"/>
              <a:t> - </a:t>
            </a:r>
            <a:r>
              <a:rPr lang="en-US" sz="1700" b="1" dirty="0" err="1"/>
              <a:t>onboarding_main.xml</a:t>
            </a:r>
            <a:endParaRPr lang="en-US" sz="1700" b="1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 dirty="0"/>
              <a:t>Continue button goes to the </a:t>
            </a:r>
            <a:r>
              <a:rPr lang="en-US" sz="1700" b="1" dirty="0"/>
              <a:t>login screen OnboardingActivity.kt:40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 dirty="0"/>
              <a:t>Uses an animated </a:t>
            </a:r>
            <a:r>
              <a:rPr lang="en-US" sz="1700" b="1" dirty="0" err="1"/>
              <a:t>TextSwitcher</a:t>
            </a:r>
            <a:r>
              <a:rPr lang="en-US" sz="1700" dirty="0"/>
              <a:t> to automatically Scroll over the onboarding messages. </a:t>
            </a:r>
            <a:r>
              <a:rPr lang="en-US" sz="1700" b="1" dirty="0"/>
              <a:t>OnboardingActivity.kt:60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 dirty="0"/>
              <a:t>If the user is already authenticated, they will navigate directly to the main activity</a:t>
            </a:r>
          </a:p>
        </p:txBody>
      </p:sp>
      <p:pic>
        <p:nvPicPr>
          <p:cNvPr id="12" name="onboardScreen.mov">
            <a:hlinkClick r:id="" action="ppaction://media"/>
            <a:extLst>
              <a:ext uri="{FF2B5EF4-FFF2-40B4-BE49-F238E27FC236}">
                <a16:creationId xmlns:a16="http://schemas.microsoft.com/office/drawing/2014/main" id="{7554DFFD-AD5E-0F57-7ECE-D4D6EDB717C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8107" y="2569464"/>
            <a:ext cx="2124585" cy="36789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D58091-B5C5-0364-E55A-C581BE062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656" y="2569464"/>
            <a:ext cx="5331792" cy="367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9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7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</TotalTime>
  <Words>786</Words>
  <Application>Microsoft Macintosh PowerPoint</Application>
  <PresentationFormat>Widescreen</PresentationFormat>
  <Paragraphs>105</Paragraphs>
  <Slides>17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Helvetica Neue</vt:lpstr>
      <vt:lpstr>Office Theme</vt:lpstr>
      <vt:lpstr>Plannor App</vt:lpstr>
      <vt:lpstr>What Does the App Solve?</vt:lpstr>
      <vt:lpstr>App Screen Flow and Actions </vt:lpstr>
      <vt:lpstr>How Is The App Built?</vt:lpstr>
      <vt:lpstr>Fundamentals </vt:lpstr>
      <vt:lpstr>Jetpack Compose</vt:lpstr>
      <vt:lpstr>Notification and Services</vt:lpstr>
      <vt:lpstr>How Is The App Built? Part 2</vt:lpstr>
      <vt:lpstr>Onboarding Screen</vt:lpstr>
      <vt:lpstr>Registration Screen</vt:lpstr>
      <vt:lpstr>Login Screen</vt:lpstr>
      <vt:lpstr>Home Screen</vt:lpstr>
      <vt:lpstr>Contractor detail Screen</vt:lpstr>
      <vt:lpstr>Notification and Services </vt:lpstr>
      <vt:lpstr>Future Work</vt:lpstr>
      <vt:lpstr>Thanks For Listening</vt:lpstr>
      <vt:lpstr>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Plannor App</dc:title>
  <dc:creator>ISAAC DIABY</dc:creator>
  <cp:lastModifiedBy>ISAAC DIABY</cp:lastModifiedBy>
  <cp:revision>1</cp:revision>
  <dcterms:created xsi:type="dcterms:W3CDTF">2023-05-15T22:30:36Z</dcterms:created>
  <dcterms:modified xsi:type="dcterms:W3CDTF">2023-05-16T11:20:28Z</dcterms:modified>
</cp:coreProperties>
</file>